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1" r:id="rId1"/>
  </p:sldMasterIdLst>
  <p:handoutMasterIdLst>
    <p:handoutMasterId r:id="rId17"/>
  </p:handout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8" r:id="rId9"/>
    <p:sldId id="269" r:id="rId10"/>
    <p:sldId id="270" r:id="rId11"/>
    <p:sldId id="272" r:id="rId12"/>
    <p:sldId id="273" r:id="rId13"/>
    <p:sldId id="274" r:id="rId14"/>
    <p:sldId id="275" r:id="rId15"/>
    <p:sldId id="276" r:id="rId16"/>
  </p:sldIdLst>
  <p:sldSz cx="12192000" cy="6858000"/>
  <p:notesSz cx="7077075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extLst>
    <p:ext uri="{E76CE94A-603C-4142-B9EB-6D1370010A27}">
      <p14:discardImageEditData xmlns="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p15="http://schemas.microsoft.com/office/powerpoint/2012/main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3" autoAdjust="0"/>
    <p:restoredTop sz="94660"/>
  </p:normalViewPr>
  <p:slideViewPr>
    <p:cSldViewPr snapToGrid="0">
      <p:cViewPr varScale="1">
        <p:scale>
          <a:sx n="68" d="100"/>
          <a:sy n="68" d="100"/>
        </p:scale>
        <p:origin x="-78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1FBA6-AECD-4F04-BAFD-A2F96598E451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540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91540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A7304-3CD3-4C55-8E2C-0FFC8B0200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969229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5360-1147-48D2-A565-2FC970F4A977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EB62-D57E-4332-8A39-5B4A55F905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4343400"/>
            <a:ext cx="103632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2834640"/>
            <a:ext cx="103632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340388" y="5047394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5360-1147-48D2-A565-2FC970F4A977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EB62-D57E-4332-8A39-5B4A55F90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6438603" y="1073888"/>
            <a:ext cx="5762848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498621" y="0"/>
            <a:ext cx="7352715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6635304" y="1285480"/>
            <a:ext cx="4114800" cy="158496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924800" y="0"/>
            <a:ext cx="3657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7924800" y="4267200"/>
            <a:ext cx="42672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7924800" y="0"/>
            <a:ext cx="18288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7931152" y="4246564"/>
            <a:ext cx="2787649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7924800" y="4267200"/>
            <a:ext cx="2133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7924800" y="1371600"/>
            <a:ext cx="42672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7924800" y="1752600"/>
            <a:ext cx="42672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1320800" y="4267200"/>
            <a:ext cx="660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711200" y="4267200"/>
            <a:ext cx="7112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489099" y="2438400"/>
            <a:ext cx="75184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489099" y="2133600"/>
            <a:ext cx="75184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6096000" y="4267200"/>
            <a:ext cx="18288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536" y="1351672"/>
            <a:ext cx="7624064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5360-1147-48D2-A565-2FC970F4A977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EB62-D57E-4332-8A39-5B4A55F905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4213" y="402265"/>
            <a:ext cx="1133856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536" y="512064"/>
            <a:ext cx="10875264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49538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548145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59793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63560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67304" y="680477"/>
            <a:ext cx="48768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9125" y="17705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7125" y="17705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5360-1147-48D2-A565-2FC970F4A977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EB62-D57E-4332-8A39-5B4A55F90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6"/>
            <a:ext cx="11822773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099" y="512064"/>
            <a:ext cx="10363200" cy="914400"/>
          </a:xfrm>
        </p:spPr>
        <p:txBody>
          <a:bodyPr anchor="t"/>
          <a:lstStyle>
            <a:lvl1pPr>
              <a:defRPr sz="40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09750"/>
            <a:ext cx="5386917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09750"/>
            <a:ext cx="5389033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459037"/>
            <a:ext cx="5386917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59037"/>
            <a:ext cx="5389033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5360-1147-48D2-A565-2FC970F4A977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EB62-D57E-4332-8A39-5B4A55F905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17053" y="680477"/>
            <a:ext cx="6096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307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7669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9969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252455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302243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339912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371613" y="680477"/>
            <a:ext cx="48768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</p:spPr>
        <p:txBody>
          <a:bodyPr/>
          <a:lstStyle>
            <a:lvl1pPr>
              <a:defRPr sz="400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5360-1147-48D2-A565-2FC970F4A977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EB62-D57E-4332-8A39-5B4A55F90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5360-1147-48D2-A565-2FC970F4A977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EB62-D57E-4332-8A39-5B4A55F90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10972800" cy="1162050"/>
          </a:xfrm>
        </p:spPr>
        <p:txBody>
          <a:bodyPr anchor="ctr"/>
          <a:lstStyle>
            <a:lvl1pPr algn="l">
              <a:buNone/>
              <a:defRPr sz="36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435100"/>
            <a:ext cx="33528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0" y="1435100"/>
            <a:ext cx="73152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5360-1147-48D2-A565-2FC970F4A977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EB62-D57E-4332-8A39-5B4A55F90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90709" y="0"/>
            <a:ext cx="1170432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484260" y="1885028"/>
            <a:ext cx="1171016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11374903" y="1197789"/>
            <a:ext cx="132763" cy="171288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1219200" y="441252"/>
            <a:ext cx="9144000" cy="701749"/>
          </a:xfrm>
        </p:spPr>
        <p:txBody>
          <a:bodyPr anchor="b"/>
          <a:lstStyle>
            <a:lvl1pPr algn="l">
              <a:buNone/>
              <a:defRPr sz="21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0709" y="1893781"/>
            <a:ext cx="1170432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1219200" y="1150144"/>
            <a:ext cx="9144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11578103" y="1350189"/>
            <a:ext cx="132763" cy="171288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11115579" y="1453352"/>
            <a:ext cx="132763" cy="171288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636000" y="55499"/>
            <a:ext cx="2844800" cy="365125"/>
          </a:xfrm>
        </p:spPr>
        <p:txBody>
          <a:bodyPr/>
          <a:lstStyle/>
          <a:p>
            <a:fld id="{D5645360-1147-48D2-A565-2FC970F4A977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55499"/>
            <a:ext cx="7416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480800" y="55499"/>
            <a:ext cx="609600" cy="365125"/>
          </a:xfrm>
        </p:spPr>
        <p:txBody>
          <a:bodyPr/>
          <a:lstStyle/>
          <a:p>
            <a:fld id="{A504EB62-D57E-4332-8A39-5B4A55F90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5360-1147-48D2-A565-2FC970F4A977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EB62-D57E-4332-8A39-5B4A55F90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641600" cy="5851525"/>
          </a:xfrm>
        </p:spPr>
        <p:txBody>
          <a:bodyPr vert="eaVert"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0"/>
            <a:ext cx="78232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5360-1147-48D2-A565-2FC970F4A977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EB62-D57E-4332-8A39-5B4A55F90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340388" y="5047394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783560"/>
            <a:ext cx="103632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fld id="{D5645360-1147-48D2-A565-2FC970F4A977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416676"/>
            <a:ext cx="74168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1480800" y="64166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504EB62-D57E-4332-8A39-5B4A55F90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160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Rounded MT Bold" panose="020F0704030504030204" pitchFamily="34" charset="0"/>
              </a:rPr>
              <a:t>		RE-Conciliation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802194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Rounded MT Bold" panose="020F0704030504030204" pitchFamily="34" charset="0"/>
              </a:rPr>
              <a:t>	           Genesis 45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78037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97858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lain"/>
            </a:pPr>
            <a:r>
              <a:rPr lang="en-US" sz="3200" dirty="0" smtClean="0">
                <a:latin typeface="Arial Rounded MT Bold" panose="020F0704030504030204" pitchFamily="34" charset="0"/>
              </a:rPr>
              <a:t>Joseph </a:t>
            </a:r>
            <a:r>
              <a:rPr lang="en-US" sz="3200" dirty="0">
                <a:latin typeface="Arial Rounded MT Bold" panose="020F0704030504030204" pitchFamily="34" charset="0"/>
              </a:rPr>
              <a:t>could stand it no longer.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There </a:t>
            </a:r>
            <a:r>
              <a:rPr lang="en-US" sz="3200" dirty="0">
                <a:latin typeface="Arial Rounded MT Bold" panose="020F0704030504030204" pitchFamily="34" charset="0"/>
              </a:rPr>
              <a:t>were many people in the room, 	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and </a:t>
            </a:r>
            <a:r>
              <a:rPr lang="en-US" sz="3200" dirty="0">
                <a:latin typeface="Arial Rounded MT Bold" panose="020F0704030504030204" pitchFamily="34" charset="0"/>
              </a:rPr>
              <a:t>he said to his attendants, “Out, all of you!” 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	So he was alone with his brothers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when </a:t>
            </a:r>
            <a:r>
              <a:rPr lang="en-US" sz="3200" dirty="0">
                <a:latin typeface="Arial Rounded MT Bold" panose="020F0704030504030204" pitchFamily="34" charset="0"/>
              </a:rPr>
              <a:t>he told them who he was.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4557252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2 	Then </a:t>
            </a:r>
            <a:r>
              <a:rPr lang="en-US" sz="3200" u="sng" dirty="0">
                <a:latin typeface="Arial Rounded MT Bold" panose="020F0704030504030204" pitchFamily="34" charset="0"/>
              </a:rPr>
              <a:t>he broke down and wept</a:t>
            </a:r>
            <a:r>
              <a:rPr lang="en-US" sz="3200" dirty="0">
                <a:latin typeface="Arial Rounded MT Bold" panose="020F0704030504030204" pitchFamily="34" charset="0"/>
              </a:rPr>
              <a:t>.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He </a:t>
            </a:r>
            <a:r>
              <a:rPr lang="en-US" sz="3200" dirty="0">
                <a:latin typeface="Arial Rounded MT Bold" panose="020F0704030504030204" pitchFamily="34" charset="0"/>
              </a:rPr>
              <a:t>wept so loudly the Egyptians 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	could hear him, and word of it quickly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carried </a:t>
            </a:r>
            <a:r>
              <a:rPr lang="en-US" sz="3200" dirty="0">
                <a:latin typeface="Arial Rounded MT Bold" panose="020F0704030504030204" pitchFamily="34" charset="0"/>
              </a:rPr>
              <a:t>to </a:t>
            </a:r>
            <a:r>
              <a:rPr lang="en-US" sz="3200" b="1" dirty="0">
                <a:latin typeface="Arial Rounded MT Bold" panose="020F0704030504030204" pitchFamily="34" charset="0"/>
              </a:rPr>
              <a:t>Pharaoh’s palace</a:t>
            </a:r>
            <a:r>
              <a:rPr lang="en-US" sz="3200" dirty="0">
                <a:latin typeface="Arial Rounded MT Bold" panose="020F0704030504030204" pitchFamily="34" charset="0"/>
              </a:rPr>
              <a:t>. </a:t>
            </a:r>
          </a:p>
          <a:p>
            <a:endParaRPr lang="en-US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08888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32387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3 	“</a:t>
            </a:r>
            <a:r>
              <a:rPr lang="en-US" sz="3200" b="1" dirty="0">
                <a:latin typeface="Arial Rounded MT Bold" panose="020F0704030504030204" pitchFamily="34" charset="0"/>
              </a:rPr>
              <a:t>I am Joseph</a:t>
            </a:r>
            <a:r>
              <a:rPr lang="en-US" sz="3200" dirty="0">
                <a:latin typeface="Arial Rounded MT Bold" panose="020F0704030504030204" pitchFamily="34" charset="0"/>
              </a:rPr>
              <a:t>!” he said to his brothers.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“</a:t>
            </a:r>
            <a:r>
              <a:rPr lang="en-US" sz="3200" b="1" u="sng" dirty="0">
                <a:latin typeface="Arial Rounded MT Bold" panose="020F0704030504030204" pitchFamily="34" charset="0"/>
              </a:rPr>
              <a:t>Is my father still alive</a:t>
            </a:r>
            <a:r>
              <a:rPr lang="en-US" sz="3200" dirty="0">
                <a:latin typeface="Arial Rounded MT Bold" panose="020F0704030504030204" pitchFamily="34" charset="0"/>
              </a:rPr>
              <a:t>?”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59571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	But his brothers were speechless!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They </a:t>
            </a:r>
            <a:r>
              <a:rPr lang="en-US" sz="3200" dirty="0">
                <a:latin typeface="Arial Rounded MT Bold" panose="020F0704030504030204" pitchFamily="34" charset="0"/>
              </a:rPr>
              <a:t>were stunned to realize that 	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Joseph </a:t>
            </a:r>
            <a:r>
              <a:rPr lang="en-US" sz="3200" dirty="0">
                <a:latin typeface="Arial Rounded MT Bold" panose="020F0704030504030204" pitchFamily="34" charset="0"/>
              </a:rPr>
              <a:t>was standing there in front of them</a:t>
            </a:r>
            <a:r>
              <a:rPr lang="en-US" sz="3200" dirty="0" smtClean="0">
                <a:latin typeface="Arial Rounded MT Bold" panose="020F0704030504030204" pitchFamily="34" charset="0"/>
              </a:rPr>
              <a:t>.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586748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4 	“Please, </a:t>
            </a:r>
            <a:r>
              <a:rPr lang="en-US" sz="3200" b="1" dirty="0">
                <a:latin typeface="Arial Rounded MT Bold" panose="020F0704030504030204" pitchFamily="34" charset="0"/>
              </a:rPr>
              <a:t>come closer</a:t>
            </a:r>
            <a:r>
              <a:rPr lang="en-US" sz="3200" dirty="0">
                <a:latin typeface="Arial Rounded MT Bold" panose="020F0704030504030204" pitchFamily="34" charset="0"/>
              </a:rPr>
              <a:t>,” he said to them.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So </a:t>
            </a:r>
            <a:r>
              <a:rPr lang="en-US" sz="3200" dirty="0">
                <a:latin typeface="Arial Rounded MT Bold" panose="020F0704030504030204" pitchFamily="34" charset="0"/>
              </a:rPr>
              <a:t>they came closer. 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96757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7419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	And he said again, “</a:t>
            </a:r>
            <a:r>
              <a:rPr lang="en-US" sz="3200" b="1" dirty="0">
                <a:latin typeface="Arial Rounded MT Bold" panose="020F0704030504030204" pitchFamily="34" charset="0"/>
              </a:rPr>
              <a:t>I am Joseph</a:t>
            </a:r>
            <a:r>
              <a:rPr lang="en-US" sz="3200" dirty="0">
                <a:latin typeface="Arial Rounded MT Bold" panose="020F0704030504030204" pitchFamily="34" charset="0"/>
              </a:rPr>
              <a:t>, your brother, 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b="1" dirty="0">
                <a:latin typeface="Arial Rounded MT Bold" panose="020F0704030504030204" pitchFamily="34" charset="0"/>
              </a:rPr>
              <a:t>whom you sold into slavery in Egypt</a:t>
            </a:r>
            <a:r>
              <a:rPr lang="en-US" sz="3200" dirty="0" smtClean="0">
                <a:latin typeface="Arial Rounded MT Bold" panose="020F0704030504030204" pitchFamily="34" charset="0"/>
              </a:rPr>
              <a:t>.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344994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5 	But don’t be upset, and don’t be </a:t>
            </a:r>
            <a:r>
              <a:rPr lang="en-US" sz="3200" b="1" dirty="0">
                <a:latin typeface="Arial Rounded MT Bold" panose="020F0704030504030204" pitchFamily="34" charset="0"/>
              </a:rPr>
              <a:t>angry</a:t>
            </a:r>
            <a:r>
              <a:rPr lang="en-US" sz="3200" dirty="0">
                <a:latin typeface="Arial Rounded MT Bold" panose="020F0704030504030204" pitchFamily="34" charset="0"/>
              </a:rPr>
              <a:t> with </a:t>
            </a:r>
            <a:r>
              <a:rPr lang="en-US" sz="3200" dirty="0" smtClean="0">
                <a:latin typeface="Arial Rounded MT Bold" panose="020F0704030504030204" pitchFamily="34" charset="0"/>
              </a:rPr>
              <a:t>yourselves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377381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6 	This famine that has ravaged the land for two years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will </a:t>
            </a:r>
            <a:r>
              <a:rPr lang="en-US" sz="3200" dirty="0">
                <a:latin typeface="Arial Rounded MT Bold" panose="020F0704030504030204" pitchFamily="34" charset="0"/>
              </a:rPr>
              <a:t>last five </a:t>
            </a:r>
            <a:r>
              <a:rPr lang="en-US" sz="3200" dirty="0" smtClean="0">
                <a:latin typeface="Arial Rounded MT Bold" panose="020F0704030504030204" pitchFamily="34" charset="0"/>
              </a:rPr>
              <a:t>more </a:t>
            </a:r>
            <a:r>
              <a:rPr lang="en-US" sz="3200" dirty="0">
                <a:latin typeface="Arial Rounded MT Bold" panose="020F0704030504030204" pitchFamily="34" charset="0"/>
              </a:rPr>
              <a:t>years,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and </a:t>
            </a:r>
            <a:r>
              <a:rPr lang="en-US" sz="3200" dirty="0">
                <a:latin typeface="Arial Rounded MT Bold" panose="020F0704030504030204" pitchFamily="34" charset="0"/>
              </a:rPr>
              <a:t>there will be neither plowing nor harvesting</a:t>
            </a:r>
            <a:r>
              <a:rPr lang="en-US" sz="3200" dirty="0" smtClean="0">
                <a:latin typeface="Arial Rounded MT Bold" panose="020F0704030504030204" pitchFamily="34" charset="0"/>
              </a:rPr>
              <a:t>.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409732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73394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7 	God has sent me ahead of you </a:t>
            </a:r>
            <a:r>
              <a:rPr lang="en-US" sz="3200" b="1" dirty="0">
                <a:latin typeface="Arial Rounded MT Bold" panose="020F0704030504030204" pitchFamily="34" charset="0"/>
              </a:rPr>
              <a:t>to keep you and your </a:t>
            </a:r>
            <a:r>
              <a:rPr lang="en-US" sz="3200" b="1" dirty="0" smtClean="0">
                <a:latin typeface="Arial Rounded MT Bold" panose="020F0704030504030204" pitchFamily="34" charset="0"/>
              </a:rPr>
              <a:t>	families</a:t>
            </a:r>
            <a:r>
              <a:rPr lang="en-US" sz="3200" dirty="0" smtClean="0">
                <a:latin typeface="Arial Rounded MT Bold" panose="020F0704030504030204" pitchFamily="34" charset="0"/>
              </a:rPr>
              <a:t> </a:t>
            </a:r>
            <a:r>
              <a:rPr lang="en-US" sz="3200" dirty="0">
                <a:latin typeface="Arial Rounded MT Bold" panose="020F0704030504030204" pitchFamily="34" charset="0"/>
              </a:rPr>
              <a:t>alive 	and to </a:t>
            </a:r>
            <a:r>
              <a:rPr lang="en-US" sz="3200" b="1" dirty="0">
                <a:latin typeface="Arial Rounded MT Bold" panose="020F0704030504030204" pitchFamily="34" charset="0"/>
              </a:rPr>
              <a:t>preserve many survivors</a:t>
            </a:r>
            <a:r>
              <a:rPr lang="en-US" sz="3200" dirty="0" smtClean="0">
                <a:latin typeface="Arial Rounded MT Bold" panose="020F0704030504030204" pitchFamily="34" charset="0"/>
              </a:rPr>
              <a:t>.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75794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8 	So it was God who </a:t>
            </a:r>
            <a:r>
              <a:rPr lang="en-US" sz="3200" b="1" dirty="0">
                <a:latin typeface="Arial Rounded MT Bold" panose="020F0704030504030204" pitchFamily="34" charset="0"/>
              </a:rPr>
              <a:t>sent</a:t>
            </a:r>
            <a:r>
              <a:rPr lang="en-US" sz="3200" dirty="0">
                <a:latin typeface="Arial Rounded MT Bold" panose="020F0704030504030204" pitchFamily="34" charset="0"/>
              </a:rPr>
              <a:t> me here, not you</a:t>
            </a:r>
            <a:r>
              <a:rPr lang="en-US" sz="3200" dirty="0" smtClean="0">
                <a:latin typeface="Arial Rounded MT Bold" panose="020F0704030504030204" pitchFamily="34" charset="0"/>
              </a:rPr>
              <a:t>!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893574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	And </a:t>
            </a:r>
            <a:r>
              <a:rPr lang="en-US" sz="3200" b="1" dirty="0">
                <a:latin typeface="Arial Rounded MT Bold" panose="020F0704030504030204" pitchFamily="34" charset="0"/>
              </a:rPr>
              <a:t>He is the One</a:t>
            </a:r>
            <a:r>
              <a:rPr lang="en-US" sz="3200" dirty="0">
                <a:latin typeface="Arial Rounded MT Bold" panose="020F0704030504030204" pitchFamily="34" charset="0"/>
              </a:rPr>
              <a:t> who made me an adviser </a:t>
            </a:r>
            <a:r>
              <a:rPr lang="en-US" sz="3200" dirty="0" smtClean="0">
                <a:latin typeface="Arial Rounded MT Bold" panose="020F0704030504030204" pitchFamily="34" charset="0"/>
              </a:rPr>
              <a:t>			to </a:t>
            </a:r>
            <a:r>
              <a:rPr lang="en-US" sz="3200" dirty="0">
                <a:latin typeface="Arial Rounded MT Bold" panose="020F0704030504030204" pitchFamily="34" charset="0"/>
              </a:rPr>
              <a:t>Pharaoh—	</a:t>
            </a:r>
            <a:r>
              <a:rPr lang="en-US" sz="3200" dirty="0" smtClean="0">
                <a:latin typeface="Arial Rounded MT Bold" panose="020F0704030504030204" pitchFamily="34" charset="0"/>
              </a:rPr>
              <a:t>the </a:t>
            </a:r>
            <a:r>
              <a:rPr lang="en-US" sz="3200" dirty="0">
                <a:latin typeface="Arial Rounded MT Bold" panose="020F0704030504030204" pitchFamily="34" charset="0"/>
              </a:rPr>
              <a:t>manager of his entire palace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and </a:t>
            </a:r>
            <a:r>
              <a:rPr lang="en-US" sz="3200" dirty="0">
                <a:latin typeface="Arial Rounded MT Bold" panose="020F0704030504030204" pitchFamily="34" charset="0"/>
              </a:rPr>
              <a:t>the governor of all Egypt. 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82828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84903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9 	“Now hurry back to </a:t>
            </a:r>
            <a:r>
              <a:rPr lang="en-US" sz="3200" b="1" dirty="0">
                <a:latin typeface="Arial Rounded MT Bold" panose="020F0704030504030204" pitchFamily="34" charset="0"/>
              </a:rPr>
              <a:t>my father</a:t>
            </a:r>
            <a:r>
              <a:rPr lang="en-US" sz="3200" dirty="0">
                <a:latin typeface="Arial Rounded MT Bold" panose="020F0704030504030204" pitchFamily="34" charset="0"/>
              </a:rPr>
              <a:t> and tell him, 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	‘This is what your son Joseph says: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b="1" dirty="0">
                <a:latin typeface="Arial Rounded MT Bold" panose="020F0704030504030204" pitchFamily="34" charset="0"/>
              </a:rPr>
              <a:t>	</a:t>
            </a:r>
            <a:r>
              <a:rPr lang="en-US" sz="3200" b="1" dirty="0" smtClean="0">
                <a:latin typeface="Arial Rounded MT Bold" panose="020F0704030504030204" pitchFamily="34" charset="0"/>
              </a:rPr>
              <a:t>God </a:t>
            </a:r>
            <a:r>
              <a:rPr lang="en-US" sz="3200" b="1" dirty="0">
                <a:latin typeface="Arial Rounded MT Bold" panose="020F0704030504030204" pitchFamily="34" charset="0"/>
              </a:rPr>
              <a:t>has made me master</a:t>
            </a:r>
            <a:r>
              <a:rPr lang="en-US" sz="3200" dirty="0">
                <a:latin typeface="Arial Rounded MT Bold" panose="020F0704030504030204" pitchFamily="34" charset="0"/>
              </a:rPr>
              <a:t> </a:t>
            </a:r>
            <a:r>
              <a:rPr lang="en-US" sz="3200" dirty="0" smtClean="0">
                <a:latin typeface="Arial Rounded MT Bold" panose="020F0704030504030204" pitchFamily="34" charset="0"/>
              </a:rPr>
              <a:t>over </a:t>
            </a:r>
            <a:r>
              <a:rPr lang="en-US" sz="3200" dirty="0">
                <a:latin typeface="Arial Rounded MT Bold" panose="020F0704030504030204" pitchFamily="34" charset="0"/>
              </a:rPr>
              <a:t>all the land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of </a:t>
            </a:r>
            <a:r>
              <a:rPr lang="en-US" sz="3200" dirty="0">
                <a:latin typeface="Arial Rounded MT Bold" panose="020F0704030504030204" pitchFamily="34" charset="0"/>
              </a:rPr>
              <a:t>Egypt.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So </a:t>
            </a:r>
            <a:r>
              <a:rPr lang="en-US" sz="3200" b="1" dirty="0">
                <a:latin typeface="Arial Rounded MT Bold" panose="020F0704030504030204" pitchFamily="34" charset="0"/>
              </a:rPr>
              <a:t>come down to me</a:t>
            </a:r>
            <a:r>
              <a:rPr lang="en-US" sz="3200" dirty="0">
                <a:latin typeface="Arial Rounded MT Bold" panose="020F0704030504030204" pitchFamily="34" charset="0"/>
              </a:rPr>
              <a:t> immediately!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402631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10 	You can live in the region of Goshen, 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	where you can be near me with all your children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and </a:t>
            </a:r>
            <a:r>
              <a:rPr lang="en-US" sz="3200" dirty="0">
                <a:latin typeface="Arial Rounded MT Bold" panose="020F0704030504030204" pitchFamily="34" charset="0"/>
              </a:rPr>
              <a:t>grandchildren, 	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your </a:t>
            </a:r>
            <a:r>
              <a:rPr lang="en-US" sz="3200" dirty="0">
                <a:latin typeface="Arial Rounded MT Bold" panose="020F0704030504030204" pitchFamily="34" charset="0"/>
              </a:rPr>
              <a:t>flocks and herds, and everything you own. </a:t>
            </a:r>
          </a:p>
          <a:p>
            <a:endParaRPr lang="en-US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43832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0155"/>
            <a:ext cx="1219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11 	I will take care of you there, 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	for there are still </a:t>
            </a:r>
            <a:r>
              <a:rPr lang="en-US" sz="3200" b="1" dirty="0">
                <a:latin typeface="Arial Rounded MT Bold" panose="020F0704030504030204" pitchFamily="34" charset="0"/>
              </a:rPr>
              <a:t>five years of famine</a:t>
            </a:r>
            <a:r>
              <a:rPr lang="en-US" sz="3200" dirty="0">
                <a:latin typeface="Arial Rounded MT Bold" panose="020F0704030504030204" pitchFamily="34" charset="0"/>
              </a:rPr>
              <a:t> ahead of us. 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	Otherwise you, your household,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and </a:t>
            </a:r>
            <a:r>
              <a:rPr lang="en-US" sz="3200" dirty="0">
                <a:latin typeface="Arial Rounded MT Bold" panose="020F0704030504030204" pitchFamily="34" charset="0"/>
              </a:rPr>
              <a:t>all your animals will starve.’ ” 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90759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1884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(1</a:t>
            </a:r>
            <a:r>
              <a:rPr lang="en-US" sz="3200" dirty="0" smtClean="0"/>
              <a:t>)	 </a:t>
            </a:r>
            <a:r>
              <a:rPr lang="en-US" sz="3200" dirty="0"/>
              <a:t>the </a:t>
            </a:r>
            <a:r>
              <a:rPr lang="en-US" sz="3200" b="1" dirty="0"/>
              <a:t>commissioning</a:t>
            </a:r>
            <a:r>
              <a:rPr lang="en-US" sz="3200" dirty="0"/>
              <a:t> 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13851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(2</a:t>
            </a:r>
            <a:r>
              <a:rPr lang="en-US" sz="3200" dirty="0" smtClean="0"/>
              <a:t>)	 </a:t>
            </a:r>
            <a:r>
              <a:rPr lang="en-US" sz="3200" dirty="0"/>
              <a:t>a </a:t>
            </a:r>
            <a:r>
              <a:rPr lang="en-US" sz="3200" b="1" dirty="0"/>
              <a:t>message formula</a:t>
            </a:r>
            <a:r>
              <a:rPr lang="en-US" sz="3200" dirty="0"/>
              <a:t> 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347884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(3) </a:t>
            </a:r>
            <a:r>
              <a:rPr lang="en-US" sz="3200" dirty="0" smtClean="0"/>
              <a:t>	the </a:t>
            </a:r>
            <a:r>
              <a:rPr lang="en-US" sz="3200" dirty="0"/>
              <a:t>actual </a:t>
            </a:r>
            <a:r>
              <a:rPr lang="en-US" sz="3200" b="1" dirty="0"/>
              <a:t>message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43926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	a.	a </a:t>
            </a:r>
            <a:r>
              <a:rPr lang="en-US" sz="3200" b="1" dirty="0"/>
              <a:t>report</a:t>
            </a:r>
            <a:r>
              <a:rPr lang="en-US" sz="3200" dirty="0"/>
              <a:t> 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68413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	</a:t>
            </a:r>
            <a:r>
              <a:rPr lang="en-US" sz="3200" dirty="0" smtClean="0"/>
              <a:t>b. 	</a:t>
            </a:r>
            <a:r>
              <a:rPr lang="en-US" sz="3200" b="1" dirty="0" smtClean="0"/>
              <a:t>a </a:t>
            </a:r>
            <a:r>
              <a:rPr lang="en-US" sz="3200" b="1" dirty="0"/>
              <a:t>summons</a:t>
            </a:r>
            <a:r>
              <a:rPr lang="en-US" sz="3200" dirty="0"/>
              <a:t> 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68698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48929"/>
            <a:ext cx="1219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12 	Then Joseph added,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“</a:t>
            </a:r>
            <a:r>
              <a:rPr lang="en-US" sz="3200" dirty="0">
                <a:latin typeface="Arial Rounded MT Bold" panose="020F0704030504030204" pitchFamily="34" charset="0"/>
              </a:rPr>
              <a:t>Look! You can see for yourselves, 	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and </a:t>
            </a:r>
            <a:r>
              <a:rPr lang="en-US" sz="3200" dirty="0">
                <a:latin typeface="Arial Rounded MT Bold" panose="020F0704030504030204" pitchFamily="34" charset="0"/>
              </a:rPr>
              <a:t>so can my brother Benjamin,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that </a:t>
            </a:r>
            <a:r>
              <a:rPr lang="en-US" sz="3200" dirty="0">
                <a:latin typeface="Arial Rounded MT Bold" panose="020F0704030504030204" pitchFamily="34" charset="0"/>
              </a:rPr>
              <a:t>I really am Joseph!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303639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13 	Go tell my father of my honored position here in Egypt. </a:t>
            </a:r>
            <a:r>
              <a:rPr lang="en-US" sz="3200" dirty="0" smtClean="0">
                <a:latin typeface="Arial Rounded MT Bold" panose="020F0704030504030204" pitchFamily="34" charset="0"/>
              </a:rPr>
              <a:t>	Describe </a:t>
            </a:r>
            <a:r>
              <a:rPr lang="en-US" sz="3200" dirty="0">
                <a:latin typeface="Arial Rounded MT Bold" panose="020F0704030504030204" pitchFamily="34" charset="0"/>
              </a:rPr>
              <a:t>for 	him everything you have seen,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and </a:t>
            </a:r>
            <a:r>
              <a:rPr lang="en-US" sz="3200" dirty="0">
                <a:latin typeface="Arial Rounded MT Bold" panose="020F0704030504030204" pitchFamily="34" charset="0"/>
              </a:rPr>
              <a:t>then bring my father here quickly</a:t>
            </a:r>
            <a:r>
              <a:rPr lang="en-US" sz="3200" dirty="0" smtClean="0">
                <a:latin typeface="Arial Rounded MT Bold" panose="020F0704030504030204" pitchFamily="34" charset="0"/>
              </a:rPr>
              <a:t>.”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13929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991033"/>
            <a:ext cx="1219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14 	Weeping with joy, he embraced Benjamin,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and </a:t>
            </a:r>
            <a:r>
              <a:rPr lang="en-US" sz="3200" dirty="0">
                <a:latin typeface="Arial Rounded MT Bold" panose="020F0704030504030204" pitchFamily="34" charset="0"/>
              </a:rPr>
              <a:t>Benjamin did the same.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endParaRPr lang="en-US" sz="3200" dirty="0">
              <a:latin typeface="Arial Rounded MT Bold" panose="020F0704030504030204" pitchFamily="34" charset="0"/>
            </a:endParaRP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15</a:t>
            </a:r>
            <a:r>
              <a:rPr lang="en-US" sz="3200" dirty="0">
                <a:latin typeface="Arial Rounded MT Bold" panose="020F0704030504030204" pitchFamily="34" charset="0"/>
              </a:rPr>
              <a:t> 	Then Joseph kissed each of his brothers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and </a:t>
            </a:r>
            <a:r>
              <a:rPr lang="en-US" sz="3200" dirty="0">
                <a:latin typeface="Arial Rounded MT Bold" panose="020F0704030504030204" pitchFamily="34" charset="0"/>
              </a:rPr>
              <a:t>wept over them, 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	and after that they began talking freely with him</a:t>
            </a:r>
            <a:r>
              <a:rPr lang="en-US" sz="3200" dirty="0" smtClean="0">
                <a:latin typeface="Arial Rounded MT Bold" panose="020F0704030504030204" pitchFamily="34" charset="0"/>
              </a:rPr>
              <a:t>.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98656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39213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Rounded MT Bold" panose="020F0704030504030204" pitchFamily="34" charset="0"/>
              </a:rPr>
              <a:t>	Mt </a:t>
            </a:r>
            <a:r>
              <a:rPr lang="en-US" sz="3200" dirty="0">
                <a:latin typeface="Arial Rounded MT Bold" panose="020F0704030504030204" pitchFamily="34" charset="0"/>
              </a:rPr>
              <a:t>5:21–22 NASB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21      “You have heard that the ancients were told, </a:t>
            </a: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	‘</a:t>
            </a:r>
            <a:r>
              <a:rPr lang="en-US" sz="3200" dirty="0">
                <a:latin typeface="Arial Rounded MT Bold" panose="020F0704030504030204" pitchFamily="34" charset="0"/>
              </a:rPr>
              <a:t>YOU SHALL NOT COMMIT MURDER’ and </a:t>
            </a: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	‘</a:t>
            </a:r>
            <a:r>
              <a:rPr lang="en-US" sz="3200" dirty="0">
                <a:latin typeface="Arial Rounded MT Bold" panose="020F0704030504030204" pitchFamily="34" charset="0"/>
              </a:rPr>
              <a:t>Whoever commits murder shall be liable to the court.’</a:t>
            </a:r>
          </a:p>
          <a:p>
            <a:endParaRPr lang="en-US" sz="3200" dirty="0"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893758"/>
            <a:ext cx="12192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lain" startAt="22"/>
            </a:pPr>
            <a:r>
              <a:rPr lang="en-US" sz="3200" dirty="0" smtClean="0">
                <a:latin typeface="Arial Rounded MT Bold" panose="020F0704030504030204" pitchFamily="34" charset="0"/>
              </a:rPr>
              <a:t>“</a:t>
            </a:r>
            <a:r>
              <a:rPr lang="en-US" sz="3200" dirty="0">
                <a:latin typeface="Arial Rounded MT Bold" panose="020F0704030504030204" pitchFamily="34" charset="0"/>
              </a:rPr>
              <a:t>But I say to you that everyone who is angry with his </a:t>
            </a:r>
            <a:r>
              <a:rPr lang="en-US" sz="3200" dirty="0" smtClean="0">
                <a:latin typeface="Arial Rounded MT Bold" panose="020F0704030504030204" pitchFamily="34" charset="0"/>
              </a:rPr>
              <a:t>	brother shall </a:t>
            </a:r>
            <a:r>
              <a:rPr lang="en-US" sz="3200" dirty="0">
                <a:latin typeface="Arial Rounded MT Bold" panose="020F0704030504030204" pitchFamily="34" charset="0"/>
              </a:rPr>
              <a:t>be guilty before the court; and whoever </a:t>
            </a:r>
            <a:r>
              <a:rPr lang="en-US" sz="3200" dirty="0" smtClean="0">
                <a:latin typeface="Arial Rounded MT Bold" panose="020F0704030504030204" pitchFamily="34" charset="0"/>
              </a:rPr>
              <a:t>	says </a:t>
            </a:r>
            <a:r>
              <a:rPr lang="en-US" sz="3200" dirty="0">
                <a:latin typeface="Arial Rounded MT Bold" panose="020F0704030504030204" pitchFamily="34" charset="0"/>
              </a:rPr>
              <a:t>to his brother, </a:t>
            </a:r>
            <a:r>
              <a:rPr lang="en-US" sz="3200" dirty="0" smtClean="0">
                <a:latin typeface="Arial Rounded MT Bold" panose="020F0704030504030204" pitchFamily="34" charset="0"/>
              </a:rPr>
              <a:t>‘</a:t>
            </a:r>
            <a:r>
              <a:rPr lang="en-US" sz="3200" dirty="0">
                <a:latin typeface="Arial Rounded MT Bold" panose="020F0704030504030204" pitchFamily="34" charset="0"/>
              </a:rPr>
              <a:t>You good-for-nothing,’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pPr lvl="1"/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shall </a:t>
            </a:r>
            <a:r>
              <a:rPr lang="en-US" sz="3200" dirty="0">
                <a:latin typeface="Arial Rounded MT Bold" panose="020F0704030504030204" pitchFamily="34" charset="0"/>
              </a:rPr>
              <a:t>be guilty before the supreme court; </a:t>
            </a: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	and </a:t>
            </a:r>
            <a:r>
              <a:rPr lang="en-US" sz="3200" dirty="0">
                <a:latin typeface="Arial Rounded MT Bold" panose="020F0704030504030204" pitchFamily="34" charset="0"/>
              </a:rPr>
              <a:t>whoever says, ‘You fool,’ </a:t>
            </a: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	shall </a:t>
            </a:r>
            <a:r>
              <a:rPr lang="en-US" sz="3200" dirty="0">
                <a:latin typeface="Arial Rounded MT Bold" panose="020F0704030504030204" pitchFamily="34" charset="0"/>
              </a:rPr>
              <a:t>be guilty enough to go into the fiery hell.</a:t>
            </a:r>
          </a:p>
          <a:p>
            <a:endParaRPr lang="en-US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95155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5188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 Rounded MT Bold" panose="020F0704030504030204" pitchFamily="34" charset="0"/>
              </a:rPr>
              <a:t>	Col </a:t>
            </a:r>
            <a:r>
              <a:rPr lang="en-US" sz="3200" b="1" dirty="0">
                <a:latin typeface="Arial Rounded MT Bold" panose="020F0704030504030204" pitchFamily="34" charset="0"/>
              </a:rPr>
              <a:t>1:19–22</a:t>
            </a:r>
            <a:r>
              <a:rPr lang="en-US" sz="3200" dirty="0">
                <a:latin typeface="Arial Rounded MT Bold" panose="020F0704030504030204" pitchFamily="34" charset="0"/>
              </a:rPr>
              <a:t> NASB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19      For it was the Father’s good pleasure </a:t>
            </a: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	for </a:t>
            </a:r>
            <a:r>
              <a:rPr lang="en-US" sz="3200" dirty="0">
                <a:latin typeface="Arial Rounded MT Bold" panose="020F0704030504030204" pitchFamily="34" charset="0"/>
              </a:rPr>
              <a:t>all the fullness to dwell in Him</a:t>
            </a:r>
            <a:r>
              <a:rPr lang="en-US" sz="3200" dirty="0" smtClean="0">
                <a:latin typeface="Arial Rounded MT Bold" panose="020F0704030504030204" pitchFamily="34" charset="0"/>
              </a:rPr>
              <a:t>,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374491"/>
            <a:ext cx="1219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20      and through Him to reconcile all things to Himself, </a:t>
            </a: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	having </a:t>
            </a:r>
            <a:r>
              <a:rPr lang="en-US" sz="3200" dirty="0">
                <a:latin typeface="Arial Rounded MT Bold" panose="020F0704030504030204" pitchFamily="34" charset="0"/>
              </a:rPr>
              <a:t>made peace through the blood of His cross; </a:t>
            </a: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	through </a:t>
            </a:r>
            <a:r>
              <a:rPr lang="en-US" sz="3200" dirty="0">
                <a:latin typeface="Arial Rounded MT Bold" panose="020F0704030504030204" pitchFamily="34" charset="0"/>
              </a:rPr>
              <a:t>Him, I say, whether things on earth or things </a:t>
            </a:r>
            <a:r>
              <a:rPr lang="en-US" sz="3200" dirty="0" smtClean="0">
                <a:latin typeface="Arial Rounded MT Bold" panose="020F0704030504030204" pitchFamily="34" charset="0"/>
              </a:rPr>
              <a:t>	in </a:t>
            </a:r>
            <a:r>
              <a:rPr lang="en-US" sz="3200" dirty="0">
                <a:latin typeface="Arial Rounded MT Bold" panose="020F0704030504030204" pitchFamily="34" charset="0"/>
              </a:rPr>
              <a:t>heaven</a:t>
            </a:r>
            <a:r>
              <a:rPr lang="en-US" sz="3200" dirty="0" smtClean="0">
                <a:latin typeface="Arial Rounded MT Bold" panose="020F0704030504030204" pitchFamily="34" charset="0"/>
              </a:rPr>
              <a:t>.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748981"/>
            <a:ext cx="120641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Rounded MT Bold" panose="020F0704030504030204" pitchFamily="34" charset="0"/>
              </a:rPr>
              <a:t>21      And </a:t>
            </a:r>
            <a:r>
              <a:rPr lang="en-US" sz="3200" dirty="0">
                <a:latin typeface="Arial Rounded MT Bold" panose="020F0704030504030204" pitchFamily="34" charset="0"/>
              </a:rPr>
              <a:t>although you were formerly alienated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	and </a:t>
            </a:r>
            <a:r>
              <a:rPr lang="en-US" sz="3200" dirty="0">
                <a:latin typeface="Arial Rounded MT Bold" panose="020F0704030504030204" pitchFamily="34" charset="0"/>
              </a:rPr>
              <a:t>hostile in mind, </a:t>
            </a:r>
            <a:r>
              <a:rPr lang="en-US" sz="3200" dirty="0" smtClean="0">
                <a:latin typeface="Arial Rounded MT Bold" panose="020F0704030504030204" pitchFamily="34" charset="0"/>
              </a:rPr>
              <a:t>engaged </a:t>
            </a:r>
            <a:r>
              <a:rPr lang="en-US" sz="3200" dirty="0">
                <a:latin typeface="Arial Rounded MT Bold" panose="020F0704030504030204" pitchFamily="34" charset="0"/>
              </a:rPr>
              <a:t>in evil deeds</a:t>
            </a:r>
            <a:r>
              <a:rPr lang="en-US" sz="3200" dirty="0" smtClean="0">
                <a:latin typeface="Arial Rounded MT Bold" panose="020F0704030504030204" pitchFamily="34" charset="0"/>
              </a:rPr>
              <a:t>,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21779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740309"/>
            <a:ext cx="1219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3200" dirty="0" smtClean="0">
                <a:latin typeface="Arial Rounded MT Bold" panose="020F0704030504030204" pitchFamily="34" charset="0"/>
              </a:rPr>
              <a:t>22.	yet </a:t>
            </a:r>
            <a:r>
              <a:rPr lang="en-US" sz="3200" dirty="0">
                <a:latin typeface="Arial Rounded MT Bold" panose="020F0704030504030204" pitchFamily="34" charset="0"/>
              </a:rPr>
              <a:t>He has now reconciled you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	in </a:t>
            </a:r>
            <a:r>
              <a:rPr lang="en-US" sz="3200" dirty="0">
                <a:latin typeface="Arial Rounded MT Bold" panose="020F0704030504030204" pitchFamily="34" charset="0"/>
              </a:rPr>
              <a:t>His fleshly body through death, </a:t>
            </a: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		in </a:t>
            </a:r>
            <a:r>
              <a:rPr lang="en-US" sz="3200" dirty="0">
                <a:latin typeface="Arial Rounded MT Bold" panose="020F0704030504030204" pitchFamily="34" charset="0"/>
              </a:rPr>
              <a:t>order to present you before Him holy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	and </a:t>
            </a:r>
            <a:r>
              <a:rPr lang="en-US" sz="3200" dirty="0">
                <a:latin typeface="Arial Rounded MT Bold" panose="020F0704030504030204" pitchFamily="34" charset="0"/>
              </a:rPr>
              <a:t>blameless </a:t>
            </a:r>
            <a:r>
              <a:rPr lang="en-US" sz="3200" dirty="0" smtClean="0">
                <a:latin typeface="Arial Rounded MT Bold" panose="020F0704030504030204" pitchFamily="34" charset="0"/>
              </a:rPr>
              <a:t>and </a:t>
            </a:r>
            <a:r>
              <a:rPr lang="en-US" sz="3200" dirty="0">
                <a:latin typeface="Arial Rounded MT Bold" panose="020F0704030504030204" pitchFamily="34" charset="0"/>
              </a:rPr>
              <a:t>beyond reproach</a:t>
            </a:r>
            <a:r>
              <a:rPr lang="en-US" sz="3200" dirty="0" smtClean="0">
                <a:latin typeface="Arial Rounded MT Bold" panose="020F0704030504030204" pitchFamily="34" charset="0"/>
              </a:rPr>
              <a:t>—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96376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5910"/>
            <a:ext cx="1219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 Rounded MT Bold" panose="020F0704030504030204" pitchFamily="34" charset="0"/>
              </a:rPr>
              <a:t>	2 </a:t>
            </a:r>
            <a:r>
              <a:rPr lang="en-US" sz="3200" b="1" dirty="0">
                <a:latin typeface="Arial Rounded MT Bold" panose="020F0704030504030204" pitchFamily="34" charset="0"/>
              </a:rPr>
              <a:t>Co 5:18–21</a:t>
            </a:r>
            <a:r>
              <a:rPr lang="en-US" sz="3200" dirty="0">
                <a:latin typeface="Arial Rounded MT Bold" panose="020F0704030504030204" pitchFamily="34" charset="0"/>
              </a:rPr>
              <a:t> NASB</a:t>
            </a: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18      Now </a:t>
            </a:r>
            <a:r>
              <a:rPr lang="en-US" sz="3200" dirty="0">
                <a:latin typeface="Arial Rounded MT Bold" panose="020F0704030504030204" pitchFamily="34" charset="0"/>
              </a:rPr>
              <a:t>all these things are from God,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	who </a:t>
            </a:r>
            <a:r>
              <a:rPr lang="en-US" sz="3200" dirty="0">
                <a:latin typeface="Arial Rounded MT Bold" panose="020F0704030504030204" pitchFamily="34" charset="0"/>
              </a:rPr>
              <a:t>reconciled us to Himself </a:t>
            </a:r>
            <a:r>
              <a:rPr lang="en-US" sz="3200" dirty="0" smtClean="0">
                <a:latin typeface="Arial Rounded MT Bold" panose="020F0704030504030204" pitchFamily="34" charset="0"/>
              </a:rPr>
              <a:t>through </a:t>
            </a:r>
            <a:r>
              <a:rPr lang="en-US" sz="3200" dirty="0">
                <a:latin typeface="Arial Rounded MT Bold" panose="020F0704030504030204" pitchFamily="34" charset="0"/>
              </a:rPr>
              <a:t>Christ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and </a:t>
            </a:r>
            <a:r>
              <a:rPr lang="en-US" sz="3200" dirty="0">
                <a:latin typeface="Arial Rounded MT Bold" panose="020F0704030504030204" pitchFamily="34" charset="0"/>
              </a:rPr>
              <a:t>gave us the ministry of reconciliation</a:t>
            </a:r>
            <a:r>
              <a:rPr lang="en-US" sz="3200" dirty="0" smtClean="0">
                <a:latin typeface="Arial Rounded MT Bold" panose="020F0704030504030204" pitchFamily="34" charset="0"/>
              </a:rPr>
              <a:t>,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465871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Rounded MT Bold" panose="020F0704030504030204" pitchFamily="34" charset="0"/>
              </a:rPr>
              <a:t>19      namely</a:t>
            </a:r>
            <a:r>
              <a:rPr lang="en-US" sz="3200" dirty="0">
                <a:latin typeface="Arial Rounded MT Bold" panose="020F0704030504030204" pitchFamily="34" charset="0"/>
              </a:rPr>
              <a:t>, that God was in Christ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	reconciling </a:t>
            </a:r>
            <a:r>
              <a:rPr lang="en-US" sz="3200" dirty="0">
                <a:latin typeface="Arial Rounded MT Bold" panose="020F0704030504030204" pitchFamily="34" charset="0"/>
              </a:rPr>
              <a:t>the world to Himself, </a:t>
            </a: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	not </a:t>
            </a:r>
            <a:r>
              <a:rPr lang="en-US" sz="3200" dirty="0">
                <a:latin typeface="Arial Rounded MT Bold" panose="020F0704030504030204" pitchFamily="34" charset="0"/>
              </a:rPr>
              <a:t>counting their trespasses against them, </a:t>
            </a: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	and </a:t>
            </a:r>
            <a:r>
              <a:rPr lang="en-US" sz="3200" dirty="0">
                <a:latin typeface="Arial Rounded MT Bold" panose="020F0704030504030204" pitchFamily="34" charset="0"/>
              </a:rPr>
              <a:t>He has committed to us the word of reconciliation.</a:t>
            </a:r>
          </a:p>
          <a:p>
            <a:endParaRPr lang="en-US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77841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07923"/>
            <a:ext cx="1206418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Rounded MT Bold" panose="020F0704030504030204" pitchFamily="34" charset="0"/>
              </a:rPr>
              <a:t>20      Therefore</a:t>
            </a:r>
            <a:r>
              <a:rPr lang="en-US" sz="3200" dirty="0">
                <a:latin typeface="Arial Rounded MT Bold" panose="020F0704030504030204" pitchFamily="34" charset="0"/>
              </a:rPr>
              <a:t>, we are ambassadors for Christ, </a:t>
            </a:r>
            <a:r>
              <a:rPr lang="en-US" sz="3200" dirty="0" smtClean="0">
                <a:latin typeface="Arial Rounded MT Bold" panose="020F0704030504030204" pitchFamily="34" charset="0"/>
              </a:rPr>
              <a:t>			as </a:t>
            </a:r>
            <a:r>
              <a:rPr lang="en-US" sz="3200" dirty="0">
                <a:latin typeface="Arial Rounded MT Bold" panose="020F0704030504030204" pitchFamily="34" charset="0"/>
              </a:rPr>
              <a:t>though God </a:t>
            </a:r>
            <a:r>
              <a:rPr lang="en-US" sz="3200" dirty="0" smtClean="0">
                <a:latin typeface="Arial Rounded MT Bold" panose="020F0704030504030204" pitchFamily="34" charset="0"/>
              </a:rPr>
              <a:t>were making </a:t>
            </a:r>
            <a:r>
              <a:rPr lang="en-US" sz="3200" dirty="0">
                <a:latin typeface="Arial Rounded MT Bold" panose="020F0704030504030204" pitchFamily="34" charset="0"/>
              </a:rPr>
              <a:t>an appeal through us;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	we </a:t>
            </a:r>
            <a:r>
              <a:rPr lang="en-US" sz="3200" dirty="0">
                <a:latin typeface="Arial Rounded MT Bold" panose="020F0704030504030204" pitchFamily="34" charset="0"/>
              </a:rPr>
              <a:t>beg you on behalf of Christ, </a:t>
            </a: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	be </a:t>
            </a:r>
            <a:r>
              <a:rPr lang="en-US" sz="3200" dirty="0">
                <a:latin typeface="Arial Rounded MT Bold" panose="020F0704030504030204" pitchFamily="34" charset="0"/>
              </a:rPr>
              <a:t>reconciled to God</a:t>
            </a:r>
            <a:r>
              <a:rPr lang="en-US" sz="3200" dirty="0" smtClean="0">
                <a:latin typeface="Arial Rounded MT Bold" panose="020F0704030504030204" pitchFamily="34" charset="0"/>
              </a:rPr>
              <a:t>.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598606"/>
            <a:ext cx="1219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Rounded MT Bold" panose="020F0704030504030204" pitchFamily="34" charset="0"/>
              </a:rPr>
              <a:t>21      He </a:t>
            </a:r>
            <a:r>
              <a:rPr lang="en-US" sz="3200" dirty="0">
                <a:latin typeface="Arial Rounded MT Bold" panose="020F0704030504030204" pitchFamily="34" charset="0"/>
              </a:rPr>
              <a:t>made Him who knew no sin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	to </a:t>
            </a:r>
            <a:r>
              <a:rPr lang="en-US" sz="3200" dirty="0">
                <a:latin typeface="Arial Rounded MT Bold" panose="020F0704030504030204" pitchFamily="34" charset="0"/>
              </a:rPr>
              <a:t>be sin on our behalf, </a:t>
            </a: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	so </a:t>
            </a:r>
            <a:r>
              <a:rPr lang="en-US" sz="3200" dirty="0">
                <a:latin typeface="Arial Rounded MT Bold" panose="020F0704030504030204" pitchFamily="34" charset="0"/>
              </a:rPr>
              <a:t>that we might become 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the </a:t>
            </a:r>
            <a:r>
              <a:rPr lang="en-US" sz="3200" dirty="0">
                <a:latin typeface="Arial Rounded MT Bold" panose="020F0704030504030204" pitchFamily="34" charset="0"/>
              </a:rPr>
              <a:t>righteousness of God in Him</a:t>
            </a:r>
            <a:r>
              <a:rPr lang="en-US" sz="3200" dirty="0" smtClean="0">
                <a:latin typeface="Arial Rounded MT Bold" panose="020F0704030504030204" pitchFamily="34" charset="0"/>
              </a:rPr>
              <a:t>.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74361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ヒラギノ丸ゴ Pro W4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Metro.thmx</Template>
  <TotalTime>119</TotalTime>
  <Words>87</Words>
  <Application>Microsoft Office PowerPoint</Application>
  <PresentationFormat>Custom</PresentationFormat>
  <Paragraphs>93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Metro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Goodyear</dc:creator>
  <cp:lastModifiedBy>Leanne</cp:lastModifiedBy>
  <cp:revision>9</cp:revision>
  <cp:lastPrinted>2015-08-16T15:43:54Z</cp:lastPrinted>
  <dcterms:created xsi:type="dcterms:W3CDTF">2015-08-16T15:59:27Z</dcterms:created>
  <dcterms:modified xsi:type="dcterms:W3CDTF">2015-08-27T23:27:29Z</dcterms:modified>
</cp:coreProperties>
</file>